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363" r:id="rId5"/>
    <p:sldId id="265" r:id="rId6"/>
    <p:sldId id="326" r:id="rId7"/>
    <p:sldId id="361" r:id="rId8"/>
    <p:sldId id="261" r:id="rId9"/>
    <p:sldId id="353" r:id="rId10"/>
    <p:sldId id="348" r:id="rId11"/>
    <p:sldId id="366" r:id="rId12"/>
    <p:sldId id="356" r:id="rId13"/>
    <p:sldId id="364" r:id="rId14"/>
    <p:sldId id="351" r:id="rId15"/>
    <p:sldId id="362" r:id="rId16"/>
    <p:sldId id="346" r:id="rId17"/>
    <p:sldId id="3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2E0"/>
    <a:srgbClr val="1E0AB6"/>
    <a:srgbClr val="B47BD7"/>
    <a:srgbClr val="E977CB"/>
    <a:srgbClr val="AF20BA"/>
    <a:srgbClr val="A216DA"/>
    <a:srgbClr val="51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3725" autoAdjust="0"/>
  </p:normalViewPr>
  <p:slideViewPr>
    <p:cSldViewPr snapToGrid="0" showGuides="1">
      <p:cViewPr varScale="1">
        <p:scale>
          <a:sx n="68" d="100"/>
          <a:sy n="68" d="100"/>
        </p:scale>
        <p:origin x="846" y="78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F9323D6A-0C46-0580-AB5F-583A45F5DE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67" r="55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A35677-C262-373F-D621-488AB01DE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7AC2-3A60-FFE2-30A4-CD617CA2D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3987538"/>
            <a:ext cx="3246438" cy="1085205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rgbClr val="00B0F0"/>
                </a:solidFill>
                <a:latin typeface="Google Sans"/>
              </a:rPr>
              <a:t>S</a:t>
            </a:r>
            <a:r>
              <a:rPr lang="en-GB" sz="1400" b="0" i="0" dirty="0">
                <a:solidFill>
                  <a:srgbClr val="00B0F0"/>
                </a:solidFill>
                <a:effectLst/>
                <a:latin typeface="Google Sans"/>
              </a:rPr>
              <a:t>imple on the surface, with more under the hood.</a:t>
            </a:r>
            <a:endParaRPr 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video chat&#10;&#10;Description automatically generated">
            <a:extLst>
              <a:ext uri="{FF2B5EF4-FFF2-40B4-BE49-F238E27FC236}">
                <a16:creationId xmlns:a16="http://schemas.microsoft.com/office/drawing/2014/main" id="{600F1733-FCDA-E1DF-2D43-E761046A08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A9E87F-6BF4-8F78-EB56-F4E3A754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96" y="2479250"/>
            <a:ext cx="4136199" cy="369124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err="1"/>
              <a:t>Accessiblity</a:t>
            </a:r>
            <a:r>
              <a:rPr lang="en-US" dirty="0"/>
              <a:t>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706DDF-AB59-D901-1212-D159DCA6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1515" y="4260914"/>
            <a:ext cx="2843784" cy="2073897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Trello App:</a:t>
            </a:r>
            <a:r>
              <a:rPr lang="en-GB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 Access Trello on the go with mobile apps for iOS and Android.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Real-Time Updates:</a:t>
            </a:r>
            <a:r>
              <a:rPr lang="en-GB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 Stay connected with your team and projects from anywhere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6CCB8-8161-3126-CC6C-3A5E8791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9BB18A-26D9-FFB2-B8C6-16FBDA0B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A779C-3933-456C-4CE6-FB3CAF0D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3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01658"/>
            <a:ext cx="4871711" cy="1244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06F-7E28-44E5-BC03-EC01665A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760" y="1682302"/>
            <a:ext cx="5236685" cy="4716849"/>
          </a:xfrm>
        </p:spPr>
        <p:txBody>
          <a:bodyPr>
            <a:noAutofit/>
          </a:bodyPr>
          <a:lstStyle/>
          <a:p>
            <a:r>
              <a:rPr lang="en-GB" b="0" i="0" dirty="0">
                <a:solidFill>
                  <a:srgbClr val="00B0F0"/>
                </a:solidFill>
                <a:effectLst/>
                <a:latin typeface="Söhne"/>
              </a:rPr>
              <a:t>In conclusion, Trello is a versatile project management tool known for its user-friendly interface and visual organization. Its drag-and-drop functionality, real-time collaboration features, and adaptability make it a valuable asset for teams across diverse industries. Trello simplifies task management, enhances communication, and fosters efficiency. Consider integrating Trello into your workflow to experience streamlined collaboration and increased productivity.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FCC6A-FE2A-445B-94A3-84942F50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CC2A2-2DA4-4408-834D-0EA6D6DE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EB0D-92FB-4F07-9F62-B73145EB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8" name="Picture Placeholder 27" descr="A group of people looking at a calendar&#10;&#10;Description automatically generated">
            <a:extLst>
              <a:ext uri="{FF2B5EF4-FFF2-40B4-BE49-F238E27FC236}">
                <a16:creationId xmlns:a16="http://schemas.microsoft.com/office/drawing/2014/main" id="{78CB6E5E-5058-3BD6-9917-6970227E95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461" r="23461"/>
          <a:stretch>
            <a:fillRect/>
          </a:stretch>
        </p:blipFill>
        <p:spPr/>
      </p:pic>
      <p:pic>
        <p:nvPicPr>
          <p:cNvPr id="26" name="Picture Placeholder 25" descr="A cartoon of a person standing in front of a lightning bolt&#10;&#10;Description automatically generated">
            <a:extLst>
              <a:ext uri="{FF2B5EF4-FFF2-40B4-BE49-F238E27FC236}">
                <a16:creationId xmlns:a16="http://schemas.microsoft.com/office/drawing/2014/main" id="{9502A633-F297-E9CC-D28E-DE50E1FEF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175" r="24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artoon character sitting in front of a screen with many icons&#10;&#10;Description automatically generated">
            <a:extLst>
              <a:ext uri="{FF2B5EF4-FFF2-40B4-BE49-F238E27FC236}">
                <a16:creationId xmlns:a16="http://schemas.microsoft.com/office/drawing/2014/main" id="{069C7F8B-B88D-456D-A81A-585B247087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67" r="5567"/>
          <a:stretch>
            <a:fillRect/>
          </a:stretch>
        </p:blipFill>
        <p:spPr>
          <a:xfrm>
            <a:off x="0" y="0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14A81E-4935-0E3F-0EB5-19467F95C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46" y="2217678"/>
            <a:ext cx="4453151" cy="4458832"/>
          </a:xfrm>
        </p:spPr>
        <p:txBody>
          <a:bodyPr/>
          <a:lstStyle/>
          <a:p>
            <a:r>
              <a:rPr lang="en-US" dirty="0"/>
              <a:t>Q/A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2217E-1149-871A-505D-4E62A01BA1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0962" y="4553146"/>
            <a:ext cx="2413261" cy="1234912"/>
          </a:xfrm>
        </p:spPr>
        <p:txBody>
          <a:bodyPr>
            <a:noAutofit/>
          </a:bodyPr>
          <a:lstStyle/>
          <a:p>
            <a:r>
              <a:rPr lang="en-GB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We invite your questions and inquiries about Trello and its applications.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3CCA-72B1-4C4E-AAE4-31904B06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 dirty="0">
                <a:solidFill>
                  <a:srgbClr val="E977CB"/>
                </a:solidFill>
              </a:rPr>
              <a:t>Team: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84C1D2-8D92-4789-9AF0-C181FFF1F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3320" y="4906758"/>
            <a:ext cx="1371600" cy="365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Alisha Najeeb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AA0833-1090-4FCD-8B8A-D422500C1D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0535" y="4906758"/>
            <a:ext cx="1371600" cy="36576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Manahil</a:t>
            </a:r>
            <a:r>
              <a:rPr lang="en-US" dirty="0"/>
              <a:t> Ayaz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C2194E-39EA-41E8-9D2C-6B4E81B4E2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04900" y="4906758"/>
            <a:ext cx="1371600" cy="36576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Zunaisha</a:t>
            </a:r>
            <a:r>
              <a:rPr lang="en-US" dirty="0"/>
              <a:t> Javed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FAD855D-1D6E-47EE-A75B-73AFC5DE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B2440-4B58-4119-9485-5EDCEF96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9" name="Slide Number Placeholder 33">
            <a:extLst>
              <a:ext uri="{FF2B5EF4-FFF2-40B4-BE49-F238E27FC236}">
                <a16:creationId xmlns:a16="http://schemas.microsoft.com/office/drawing/2014/main" id="{7E458D6B-0F73-4B5F-BB66-7596B65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5" name="Picture Placeholder 74" descr="A cartoon of people in a room&#10;&#10;Description automatically generated">
            <a:extLst>
              <a:ext uri="{FF2B5EF4-FFF2-40B4-BE49-F238E27FC236}">
                <a16:creationId xmlns:a16="http://schemas.microsoft.com/office/drawing/2014/main" id="{6430E415-F53C-F5F0-1B73-1EA61E5071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5041" r="25041"/>
          <a:stretch>
            <a:fillRect/>
          </a:stretch>
        </p:blipFill>
        <p:spPr>
          <a:xfrm>
            <a:off x="8531258" y="1338607"/>
            <a:ext cx="3787816" cy="3933912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985F7A-6327-435F-7849-33D531BF82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1624F08-1490-62DE-F1C6-2956474087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B43B22-5346-7BD1-E8BB-C23CC5C83A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865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144" y="417158"/>
            <a:ext cx="4632891" cy="3011842"/>
          </a:xfrm>
        </p:spPr>
        <p:txBody>
          <a:bodyPr anchor="b">
            <a:normAutofit/>
          </a:bodyPr>
          <a:lstStyle/>
          <a:p>
            <a:r>
              <a:rPr lang="en-US" sz="7200" dirty="0">
                <a:solidFill>
                  <a:srgbClr val="E977CB"/>
                </a:solidFill>
              </a:rPr>
              <a:t>Thank You</a:t>
            </a:r>
            <a:r>
              <a:rPr lang="en-US" sz="7200" dirty="0">
                <a:solidFill>
                  <a:srgbClr val="E977CB"/>
                </a:solidFill>
                <a:sym typeface="Wingdings" panose="05000000000000000000" pitchFamily="2" charset="2"/>
              </a:rPr>
              <a:t></a:t>
            </a:r>
            <a:endParaRPr lang="en-US" sz="7200" dirty="0">
              <a:solidFill>
                <a:srgbClr val="E977CB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815B-0184-4E8F-B571-C492B907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112F4E2E-F4E9-4450-B72D-2B27F56D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Placeholder 7" descr="A blue and white square with two white rectangles&#10;&#10;Description automatically generated">
            <a:extLst>
              <a:ext uri="{FF2B5EF4-FFF2-40B4-BE49-F238E27FC236}">
                <a16:creationId xmlns:a16="http://schemas.microsoft.com/office/drawing/2014/main" id="{7F711E5D-48F5-6E0D-4B6B-BC8E3505E6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9714" r="9714"/>
          <a:stretch>
            <a:fillRect/>
          </a:stretch>
        </p:blipFill>
        <p:spPr/>
      </p:pic>
      <p:pic>
        <p:nvPicPr>
          <p:cNvPr id="13" name="Picture Placeholder 12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6FE9BBAE-5440-D0BC-7AEC-3E9CB2E2B4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297" r="1029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F5F894D-9DD9-90B2-54A5-3F3105F071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30774" r="30774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44160AB5-5783-F855-8834-830A6DEC3A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6653" r="266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6" y="560983"/>
            <a:ext cx="4067174" cy="949324"/>
          </a:xfrm>
        </p:spPr>
        <p:txBody>
          <a:bodyPr anchor="b"/>
          <a:lstStyle/>
          <a:p>
            <a:r>
              <a:rPr lang="en-US" dirty="0">
                <a:solidFill>
                  <a:srgbClr val="00B0F0"/>
                </a:solidFill>
              </a:rPr>
              <a:t>INDEX: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6" y="1510307"/>
            <a:ext cx="4200524" cy="445393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B47BD7"/>
                </a:solidFill>
              </a:rPr>
              <a:t>Introduction</a:t>
            </a:r>
          </a:p>
          <a:p>
            <a:r>
              <a:rPr lang="en-US" dirty="0">
                <a:solidFill>
                  <a:srgbClr val="B47BD7"/>
                </a:solidFill>
              </a:rPr>
              <a:t>Why Trello</a:t>
            </a:r>
          </a:p>
          <a:p>
            <a:r>
              <a:rPr lang="en-US" dirty="0">
                <a:solidFill>
                  <a:srgbClr val="B47BD7"/>
                </a:solidFill>
              </a:rPr>
              <a:t>Key components</a:t>
            </a:r>
          </a:p>
          <a:p>
            <a:r>
              <a:rPr lang="en-US" dirty="0">
                <a:solidFill>
                  <a:srgbClr val="B47BD7"/>
                </a:solidFill>
              </a:rPr>
              <a:t>How Trello works</a:t>
            </a:r>
          </a:p>
          <a:p>
            <a:r>
              <a:rPr lang="en-US" dirty="0">
                <a:solidFill>
                  <a:srgbClr val="B47BD7"/>
                </a:solidFill>
              </a:rPr>
              <a:t>Potential Application</a:t>
            </a:r>
          </a:p>
          <a:p>
            <a:r>
              <a:rPr lang="en-US" dirty="0">
                <a:solidFill>
                  <a:srgbClr val="B47BD7"/>
                </a:solidFill>
              </a:rPr>
              <a:t>Collaborative features</a:t>
            </a:r>
          </a:p>
          <a:p>
            <a:r>
              <a:rPr lang="en-US" dirty="0">
                <a:solidFill>
                  <a:srgbClr val="B47BD7"/>
                </a:solidFill>
              </a:rPr>
              <a:t>Benefits</a:t>
            </a:r>
          </a:p>
          <a:p>
            <a:r>
              <a:rPr lang="en-US" dirty="0">
                <a:solidFill>
                  <a:srgbClr val="B47BD7"/>
                </a:solidFill>
              </a:rPr>
              <a:t>Summary</a:t>
            </a:r>
          </a:p>
          <a:p>
            <a:r>
              <a:rPr lang="en-US" dirty="0">
                <a:solidFill>
                  <a:srgbClr val="B47BD7"/>
                </a:solidFill>
              </a:rPr>
              <a:t>Q/A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13AEC-8150-4417-8371-8F675C0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Placeholder 9" descr="A blue and white square with two white rectangles&#10;&#10;Description automatically generated">
            <a:extLst>
              <a:ext uri="{FF2B5EF4-FFF2-40B4-BE49-F238E27FC236}">
                <a16:creationId xmlns:a16="http://schemas.microsoft.com/office/drawing/2014/main" id="{FD6A68C0-9524-79CD-4C7A-06C5E92694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8361" b="8361"/>
          <a:stretch>
            <a:fillRect/>
          </a:stretch>
        </p:blipFill>
        <p:spPr/>
      </p:pic>
      <p:pic>
        <p:nvPicPr>
          <p:cNvPr id="19" name="Picture Placeholder 18" descr="A group of people standing in front of a light bulb&#10;&#10;Description automatically generated">
            <a:extLst>
              <a:ext uri="{FF2B5EF4-FFF2-40B4-BE49-F238E27FC236}">
                <a16:creationId xmlns:a16="http://schemas.microsoft.com/office/drawing/2014/main" id="{9B5ADE50-A78C-6F53-8A96-80F51055BB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8025" r="8025"/>
          <a:stretch>
            <a:fillRect/>
          </a:stretch>
        </p:blipFill>
        <p:spPr>
          <a:xfrm>
            <a:off x="6304301" y="3286125"/>
            <a:ext cx="5887699" cy="3571875"/>
          </a:xfrm>
        </p:spPr>
      </p:pic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0B050"/>
                </a:solidFill>
                <a:effectLst/>
                <a:latin typeface="Söhne"/>
              </a:rPr>
              <a:t>Title: </a:t>
            </a:r>
          </a:p>
          <a:p>
            <a:pPr algn="l"/>
            <a:r>
              <a:rPr lang="en-GB" b="1" i="0" dirty="0">
                <a:effectLst/>
                <a:latin typeface="Söhne"/>
              </a:rPr>
              <a:t>Welcome to the World of Trello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0B050"/>
                </a:solidFill>
                <a:effectLst/>
                <a:latin typeface="Söhne"/>
              </a:rPr>
              <a:t>Definition:</a:t>
            </a:r>
            <a:br>
              <a:rPr lang="en-GB" sz="2000" b="1" i="0" dirty="0">
                <a:effectLst/>
                <a:latin typeface="Söhne"/>
              </a:rPr>
            </a:br>
            <a:r>
              <a:rPr lang="en-GB" sz="2000" b="0" i="0" dirty="0">
                <a:solidFill>
                  <a:schemeClr val="tx1"/>
                </a:solidFill>
                <a:effectLst/>
                <a:latin typeface="Söhne"/>
              </a:rPr>
              <a:t>Trello is a popular project management tool that uses boards, lists, and cards to help teams organize and prioritize their projects in a visually intuitive way</a:t>
            </a:r>
            <a:br>
              <a:rPr lang="en-US" sz="4400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1E6C9135-E2D2-46B9-A009-739CE87E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 descr="A person and person giving each other a high five&#10;&#10;Description automatically generated">
            <a:extLst>
              <a:ext uri="{FF2B5EF4-FFF2-40B4-BE49-F238E27FC236}">
                <a16:creationId xmlns:a16="http://schemas.microsoft.com/office/drawing/2014/main" id="{FD6B2698-98FF-DB59-D422-0EC9CDF85A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212" r="24212"/>
          <a:stretch>
            <a:fillRect/>
          </a:stretch>
        </p:blipFill>
        <p:spPr/>
      </p:pic>
      <p:pic>
        <p:nvPicPr>
          <p:cNvPr id="13" name="Picture Placeholder 12" descr="A cartoon characters looking through a magnifying glass&#10;&#10;Description automatically generated">
            <a:extLst>
              <a:ext uri="{FF2B5EF4-FFF2-40B4-BE49-F238E27FC236}">
                <a16:creationId xmlns:a16="http://schemas.microsoft.com/office/drawing/2014/main" id="{E24B6367-5AD2-5AA2-21D2-32390E9CA8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9794" r="19794"/>
          <a:stretch>
            <a:fillRect/>
          </a:stretch>
        </p:blipFill>
        <p:spPr/>
      </p:pic>
      <p:pic>
        <p:nvPicPr>
          <p:cNvPr id="22" name="Picture Placeholder 21" descr="A person touching a touch screen&#10;&#10;Description automatically generated">
            <a:extLst>
              <a:ext uri="{FF2B5EF4-FFF2-40B4-BE49-F238E27FC236}">
                <a16:creationId xmlns:a16="http://schemas.microsoft.com/office/drawing/2014/main" id="{B81391D3-5584-4EF9-4115-2234398961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30541" r="30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7D30-EF38-3F75-BF65-80A7D576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76201"/>
            <a:ext cx="8263570" cy="129540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Trello?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6EF8F-61B7-E87F-DB17-9DBAEAB46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121" y="1485900"/>
            <a:ext cx="10001838" cy="3667126"/>
          </a:xfrm>
        </p:spPr>
        <p:txBody>
          <a:bodyPr>
            <a:normAutofit fontScale="40000" lnSpcReduction="20000"/>
          </a:bodyPr>
          <a:lstStyle/>
          <a:p>
            <a:r>
              <a:rPr lang="en-GB" sz="4900" b="1" i="0" dirty="0">
                <a:solidFill>
                  <a:srgbClr val="AF20BA"/>
                </a:solidFill>
                <a:effectLst/>
                <a:latin typeface="Söhne"/>
              </a:rPr>
              <a:t>Task Management: </a:t>
            </a:r>
            <a:r>
              <a:rPr lang="en-GB" sz="4300" b="0" i="0" dirty="0">
                <a:solidFill>
                  <a:srgbClr val="E977CB"/>
                </a:solidFill>
                <a:effectLst/>
                <a:latin typeface="Söhne"/>
              </a:rPr>
              <a:t>Trello simplifies task management through features like due dates, checklists, and labels.</a:t>
            </a:r>
          </a:p>
          <a:p>
            <a:r>
              <a:rPr lang="en-GB" sz="4300" b="0" i="0" dirty="0">
                <a:solidFill>
                  <a:srgbClr val="E977CB"/>
                </a:solidFill>
                <a:effectLst/>
                <a:latin typeface="Söhne"/>
              </a:rPr>
              <a:t>Users can break down complex tasks into smaller subtasks, making it easier to track progress and completion</a:t>
            </a:r>
          </a:p>
          <a:p>
            <a:r>
              <a:rPr lang="en-GB" sz="4900" b="1" i="0" dirty="0">
                <a:solidFill>
                  <a:srgbClr val="AF20BA"/>
                </a:solidFill>
                <a:effectLst/>
                <a:latin typeface="Söhne"/>
              </a:rPr>
              <a:t>Visual Workflow:</a:t>
            </a:r>
            <a:r>
              <a:rPr lang="en-GB" sz="4900" b="0" i="0" dirty="0">
                <a:solidFill>
                  <a:srgbClr val="AF20BA"/>
                </a:solidFill>
                <a:effectLst/>
                <a:latin typeface="Söhne"/>
              </a:rPr>
              <a:t> </a:t>
            </a:r>
            <a:r>
              <a:rPr lang="en-GB" sz="4000" b="0" i="0" dirty="0">
                <a:solidFill>
                  <a:srgbClr val="E977CB"/>
                </a:solidFill>
                <a:effectLst/>
                <a:latin typeface="Söhne"/>
              </a:rPr>
              <a:t>Trello's card/board system provides a clear visual representation of your project's progress</a:t>
            </a:r>
            <a:r>
              <a:rPr lang="en-GB" sz="40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.</a:t>
            </a:r>
          </a:p>
          <a:p>
            <a:r>
              <a:rPr lang="en-GB" sz="4900" b="1" i="0" dirty="0">
                <a:solidFill>
                  <a:srgbClr val="AF20BA"/>
                </a:solidFill>
                <a:effectLst/>
                <a:latin typeface="Söhne"/>
              </a:rPr>
              <a:t>User-Friendly:</a:t>
            </a:r>
            <a:r>
              <a:rPr lang="en-GB" sz="4000" b="0" i="0" dirty="0">
                <a:solidFill>
                  <a:srgbClr val="AF20BA"/>
                </a:solidFill>
                <a:effectLst/>
                <a:latin typeface="Söhne"/>
              </a:rPr>
              <a:t>  </a:t>
            </a:r>
            <a:r>
              <a:rPr lang="en-GB" sz="4000" b="0" i="0" dirty="0">
                <a:solidFill>
                  <a:srgbClr val="E977CB"/>
                </a:solidFill>
                <a:effectLst/>
                <a:latin typeface="Söhne"/>
              </a:rPr>
              <a:t>Easy to use with a minimal learning curve.</a:t>
            </a:r>
          </a:p>
          <a:p>
            <a:pPr algn="l"/>
            <a:r>
              <a:rPr lang="en-GB" sz="4900" b="1" i="0" dirty="0">
                <a:solidFill>
                  <a:srgbClr val="AF20BA"/>
                </a:solidFill>
                <a:effectLst/>
                <a:latin typeface="Söhne"/>
              </a:rPr>
              <a:t>Cost-Effective:</a:t>
            </a:r>
            <a:r>
              <a:rPr lang="en-GB" sz="4900" dirty="0">
                <a:solidFill>
                  <a:srgbClr val="AF20BA"/>
                </a:solidFill>
                <a:latin typeface="Söhne"/>
              </a:rPr>
              <a:t> </a:t>
            </a:r>
            <a:r>
              <a:rPr lang="en-GB" sz="4000" b="0" i="0" dirty="0">
                <a:solidFill>
                  <a:srgbClr val="E977CB"/>
                </a:solidFill>
                <a:effectLst/>
                <a:latin typeface="Söhne"/>
              </a:rPr>
              <a:t>Trello offers a free plan with essential features, making it a cost-effective solution for small teams or personal use</a:t>
            </a:r>
          </a:p>
          <a:p>
            <a:pPr algn="l"/>
            <a:r>
              <a:rPr lang="en-GB" sz="1600" b="0" i="0" dirty="0">
                <a:solidFill>
                  <a:schemeClr val="accent3">
                    <a:lumMod val="50000"/>
                  </a:schemeClr>
                </a:solidFill>
                <a:effectLst/>
                <a:latin typeface="Söhne"/>
              </a:rPr>
              <a:t>.</a:t>
            </a:r>
          </a:p>
          <a:p>
            <a:endParaRPr lang="en-GB" sz="1600" b="0" i="0" dirty="0">
              <a:solidFill>
                <a:schemeClr val="accent3">
                  <a:lumMod val="50000"/>
                </a:schemeClr>
              </a:solidFill>
              <a:effectLst/>
              <a:latin typeface="Söhne"/>
            </a:endParaRPr>
          </a:p>
          <a:p>
            <a:endParaRPr lang="en-GB" sz="2000" b="0" i="0" dirty="0">
              <a:solidFill>
                <a:schemeClr val="accent3">
                  <a:lumMod val="50000"/>
                </a:schemeClr>
              </a:solidFill>
              <a:effectLst/>
              <a:latin typeface="Söhne"/>
            </a:endParaRP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Picture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51BC66F8-BCD1-DBA6-5BEA-B35001E522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374" b="26374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74DE7-B3CC-253F-86C1-A6311851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673334-4628-7552-C78C-FF60FE1E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EB8EE-2D4C-6348-19DF-FA0BC2BC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" name="Picture Placeholder 19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FF07B47E-06AE-D649-C091-F15C3B508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9823" r="1310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932" y="161926"/>
            <a:ext cx="7340048" cy="1276349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3200" spc="150" dirty="0">
                <a:solidFill>
                  <a:srgbClr val="1E0AB6"/>
                </a:solidFill>
              </a:rPr>
              <a:t>Key  Components Of Trello: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54A28-4242-6C04-F861-953D51E745F1}"/>
              </a:ext>
            </a:extLst>
          </p:cNvPr>
          <p:cNvSpPr txBox="1"/>
          <p:nvPr/>
        </p:nvSpPr>
        <p:spPr>
          <a:xfrm>
            <a:off x="2245932" y="1724028"/>
            <a:ext cx="7340048" cy="4240210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600" b="1" i="0" spc="150" dirty="0">
                <a:solidFill>
                  <a:srgbClr val="1292E0"/>
                </a:solidFill>
                <a:effectLst/>
              </a:rPr>
              <a:t>Boards: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Overview: Boards represent projects.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Customization: Boards can be customized with backgrounds and cover images.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600" b="1" i="0" spc="150" dirty="0">
                <a:solidFill>
                  <a:srgbClr val="1292E0"/>
                </a:solidFill>
                <a:effectLst/>
              </a:rPr>
              <a:t>Lists: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Overview: Lists represent stages or steps within a project.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Example Lists: To-Do, In Progress, Done.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600" b="1" i="0" spc="150" dirty="0">
                <a:solidFill>
                  <a:srgbClr val="1292E0"/>
                </a:solidFill>
                <a:effectLst/>
              </a:rPr>
              <a:t>Cards: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Overview: Cards represent tasks or items.</a:t>
            </a:r>
          </a:p>
          <a:p>
            <a:pPr marL="0" lvl="1"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600" b="0" i="0" spc="150" dirty="0">
                <a:solidFill>
                  <a:srgbClr val="002060"/>
                </a:solidFill>
                <a:effectLst/>
              </a:rPr>
              <a:t>Details: Cards can include detailed information, checklists, due dates, attachments, and comments.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67787"/>
            <a:ext cx="8770571" cy="1345269"/>
          </a:xfrm>
        </p:spPr>
        <p:txBody>
          <a:bodyPr/>
          <a:lstStyle/>
          <a:p>
            <a:r>
              <a:rPr lang="en-US" dirty="0">
                <a:solidFill>
                  <a:srgbClr val="AF20BA"/>
                </a:solidFill>
              </a:rPr>
              <a:t>How TRELLO works?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9" y="2177592"/>
            <a:ext cx="9376748" cy="383440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B47BD7"/>
                </a:solidFill>
                <a:effectLst/>
                <a:latin typeface="Söhne"/>
              </a:rPr>
              <a:t>Visual Representation: </a:t>
            </a:r>
            <a:r>
              <a:rPr lang="en-GB" sz="2000" b="0" i="0" dirty="0">
                <a:solidFill>
                  <a:srgbClr val="B47BD7"/>
                </a:solidFill>
                <a:effectLst/>
                <a:latin typeface="Söhne"/>
              </a:rPr>
              <a:t>Trello uses a card and board system to provide a visual representation of your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B47BD7"/>
                </a:solidFill>
                <a:effectLst/>
                <a:latin typeface="Söhne"/>
              </a:rPr>
              <a:t>Drag-and-Drop Functionality: </a:t>
            </a:r>
            <a:r>
              <a:rPr lang="en-GB" sz="2000" b="0" i="0" dirty="0">
                <a:solidFill>
                  <a:srgbClr val="B47BD7"/>
                </a:solidFill>
                <a:effectLst/>
                <a:latin typeface="Söhne"/>
              </a:rPr>
              <a:t>Easily move cards between lists, representing the progression of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B47BD7"/>
                </a:solidFill>
                <a:effectLst/>
                <a:latin typeface="Söhne"/>
              </a:rPr>
              <a:t>Collaboration: </a:t>
            </a:r>
            <a:r>
              <a:rPr lang="en-GB" sz="2000" b="0" i="0" dirty="0">
                <a:solidFill>
                  <a:srgbClr val="B47BD7"/>
                </a:solidFill>
                <a:effectLst/>
                <a:latin typeface="Söhne"/>
              </a:rPr>
              <a:t>Trello supports real-time collaboration, allowing teams to work together seamlessly.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D4F01B-5462-493A-AFF4-8AF31F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B867B3B-873E-417B-B4DA-56D5A58FFC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8" name="Picture Placeholder 27" descr="A person touching a touch screen&#10;&#10;Description automatically generated">
            <a:extLst>
              <a:ext uri="{FF2B5EF4-FFF2-40B4-BE49-F238E27FC236}">
                <a16:creationId xmlns:a16="http://schemas.microsoft.com/office/drawing/2014/main" id="{10D3ED80-5CBF-0511-B77F-45398B6D74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24" r="3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7" cy="104721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Trello’s Potential Application: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55A4A7-B76B-4CDB-BBED-9ABEFEDD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1126" y="1621410"/>
            <a:ext cx="9309684" cy="4685106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GB" sz="1600" b="1" i="0" dirty="0">
                <a:solidFill>
                  <a:srgbClr val="1292E0"/>
                </a:solidFill>
                <a:effectLst/>
                <a:latin typeface="Söhne"/>
              </a:rPr>
              <a:t>Project Management:</a:t>
            </a:r>
            <a:endParaRPr lang="en-GB" sz="1600" b="0" i="0" dirty="0">
              <a:solidFill>
                <a:srgbClr val="1292E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Task Tracking: Efficiently manage tasks from start to finish.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Team Collaboration: Enhance communication and collaboration among team members.</a:t>
            </a:r>
          </a:p>
          <a:p>
            <a:pPr algn="l">
              <a:buFont typeface="+mj-lt"/>
              <a:buAutoNum type="arabicPeriod"/>
            </a:pPr>
            <a:r>
              <a:rPr lang="en-GB" sz="1600" b="1" i="0" dirty="0">
                <a:solidFill>
                  <a:srgbClr val="1292E0"/>
                </a:solidFill>
                <a:effectLst/>
                <a:latin typeface="Söhne"/>
              </a:rPr>
              <a:t>Content Planning:</a:t>
            </a:r>
            <a:endParaRPr lang="en-GB" sz="1600" b="0" i="0" dirty="0">
              <a:solidFill>
                <a:srgbClr val="1292E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Editorial Calendar: Plan and organize content creation and publication.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Workflow Visualization: Track the progress of content creation stages.</a:t>
            </a:r>
          </a:p>
          <a:p>
            <a:pPr algn="l">
              <a:buFont typeface="+mj-lt"/>
              <a:buAutoNum type="arabicPeriod"/>
            </a:pPr>
            <a:r>
              <a:rPr lang="en-GB" sz="1600" b="1" i="0" dirty="0">
                <a:solidFill>
                  <a:srgbClr val="1292E0"/>
                </a:solidFill>
                <a:effectLst/>
                <a:latin typeface="Söhne"/>
              </a:rPr>
              <a:t>Event Planning:</a:t>
            </a:r>
            <a:endParaRPr lang="en-GB" sz="1600" b="0" i="0" dirty="0">
              <a:solidFill>
                <a:srgbClr val="1292E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Task Delegation: Assign tasks related to event planning.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Timeline Management: Visualize and manage the timeline leading up to an event.</a:t>
            </a:r>
          </a:p>
          <a:p>
            <a:pPr algn="l">
              <a:buFont typeface="+mj-lt"/>
              <a:buAutoNum type="arabicPeriod"/>
            </a:pPr>
            <a:r>
              <a:rPr lang="en-GB" sz="1600" b="1" i="0" dirty="0">
                <a:solidFill>
                  <a:srgbClr val="1292E0"/>
                </a:solidFill>
                <a:effectLst/>
                <a:latin typeface="Söhne"/>
              </a:rPr>
              <a:t>Agile Development:</a:t>
            </a:r>
            <a:endParaRPr lang="en-GB" sz="1600" b="0" i="0" dirty="0">
              <a:solidFill>
                <a:srgbClr val="1292E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Sprint Planning: Use lists to represent sprint stages.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600" b="0" i="0" dirty="0">
                <a:solidFill>
                  <a:srgbClr val="1292E0"/>
                </a:solidFill>
                <a:effectLst/>
                <a:latin typeface="Söhne"/>
              </a:rPr>
              <a:t>User Story Tracking: Cards can represent user stories or tasks.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FEF342F-327D-466E-B000-BC308AC3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6A8E2A-39B7-44F2-AD96-C1977B9094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6" name="Picture Placeholder 25" descr="A blue and white square with two white rectangles&#10;&#10;Description automatically generated">
            <a:extLst>
              <a:ext uri="{FF2B5EF4-FFF2-40B4-BE49-F238E27FC236}">
                <a16:creationId xmlns:a16="http://schemas.microsoft.com/office/drawing/2014/main" id="{B86E73B3-EE53-17E6-57C5-BD81DD16F0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2" b="9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looking at a calendar&#10;&#10;Description automatically generated">
            <a:extLst>
              <a:ext uri="{FF2B5EF4-FFF2-40B4-BE49-F238E27FC236}">
                <a16:creationId xmlns:a16="http://schemas.microsoft.com/office/drawing/2014/main" id="{E6F03B23-393D-2A21-7C5B-D03DDEA757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709" r="2370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E5DFF-4CC1-2B7A-B717-E9DE61B47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246" y="103696"/>
            <a:ext cx="4933950" cy="132751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E977CB"/>
                </a:solidFill>
              </a:rPr>
              <a:t>Collaborative Features: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FAC1EF-B946-B66C-0C30-838FBC76D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266" y="1428750"/>
            <a:ext cx="4933950" cy="4701814"/>
          </a:xfrm>
        </p:spPr>
        <p:txBody>
          <a:bodyPr/>
          <a:lstStyle/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800" b="1" i="0" spc="150" dirty="0">
                <a:solidFill>
                  <a:srgbClr val="1E0AB6"/>
                </a:solidFill>
                <a:effectLst/>
              </a:rPr>
              <a:t>Team Collaboration:</a:t>
            </a:r>
            <a:r>
              <a:rPr lang="en-US" sz="1800" b="0" i="0" spc="150" dirty="0">
                <a:solidFill>
                  <a:srgbClr val="1E0AB6"/>
                </a:solidFill>
                <a:effectLst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800" b="0" i="0" spc="150" dirty="0">
                <a:solidFill>
                  <a:srgbClr val="0070C0"/>
                </a:solidFill>
                <a:effectLst/>
              </a:rPr>
              <a:t>            Invite team members to boards for real-time collaboration.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800" b="1" i="0" spc="150" dirty="0">
                <a:solidFill>
                  <a:srgbClr val="1E0AB6"/>
                </a:solidFill>
                <a:effectLst/>
              </a:rPr>
              <a:t>Comments and Notifications:</a:t>
            </a:r>
          </a:p>
          <a:p>
            <a:pPr>
              <a:lnSpc>
                <a:spcPct val="130000"/>
              </a:lnSpc>
            </a:pPr>
            <a:r>
              <a:rPr lang="en-US" sz="1800" b="0" i="0" spc="150" dirty="0">
                <a:solidFill>
                  <a:srgbClr val="0070C0"/>
                </a:solidFill>
                <a:effectLst/>
              </a:rPr>
              <a:t>            Keep the conversation within Trello and stay updated with notifications.</a:t>
            </a:r>
          </a:p>
          <a:p>
            <a:pPr>
              <a:lnSpc>
                <a:spcPct val="130000"/>
              </a:lnSpc>
              <a:buFont typeface="Corbel" panose="020B0503020204020204" pitchFamily="34" charset="0"/>
              <a:buChar char="•"/>
            </a:pPr>
            <a:r>
              <a:rPr lang="en-US" sz="1800" b="1" i="0" spc="150" dirty="0">
                <a:solidFill>
                  <a:srgbClr val="1E0AB6"/>
                </a:solidFill>
                <a:effectLst/>
              </a:rPr>
              <a:t>@ Mentions:</a:t>
            </a:r>
            <a:r>
              <a:rPr lang="en-US" sz="1800" b="0" i="0" spc="150" dirty="0">
                <a:solidFill>
                  <a:srgbClr val="1E0AB6"/>
                </a:solidFill>
                <a:effectLst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800" spc="150" dirty="0">
                <a:solidFill>
                  <a:srgbClr val="0070C0"/>
                </a:solidFill>
              </a:rPr>
              <a:t>             </a:t>
            </a:r>
            <a:r>
              <a:rPr lang="en-US" sz="1800" b="0" i="0" spc="150" dirty="0">
                <a:solidFill>
                  <a:srgbClr val="0070C0"/>
                </a:solidFill>
                <a:effectLst/>
              </a:rPr>
              <a:t>Directly involve team members in discussions by mentioning them in comments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9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27902"/>
            <a:ext cx="7340048" cy="10275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Benefits of using TRELLO: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E7EDD-7A5C-4244-8946-FE586E06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E9D1-0E12-4CA2-B5D3-036A7529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B99F-6F7D-3A48-EF94-E26FB7F0C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050" y="1871508"/>
            <a:ext cx="7973568" cy="39846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b="1" i="0" dirty="0">
                <a:solidFill>
                  <a:srgbClr val="7030A0"/>
                </a:solidFill>
                <a:effectLst/>
                <a:latin typeface="Söhne"/>
              </a:rPr>
              <a:t>User-Friendly Interface:</a:t>
            </a:r>
            <a:endParaRPr lang="en-GB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indent="-285750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Easy to Learn: Minimal learning curve for new users.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Intuitive Design: Drag-and-drop functionality makes task management easy.</a:t>
            </a:r>
          </a:p>
          <a:p>
            <a:pPr algn="l"/>
            <a:r>
              <a:rPr lang="en-GB" b="1" i="0" dirty="0">
                <a:solidFill>
                  <a:srgbClr val="7030A0"/>
                </a:solidFill>
                <a:effectLst/>
                <a:latin typeface="Söhne"/>
              </a:rPr>
              <a:t>Real-Time Collaboration:</a:t>
            </a:r>
            <a:endParaRPr lang="en-GB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Team Connectivity: Collaborate with team members in real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Notifications: Receive updates on changes and progress.</a:t>
            </a:r>
          </a:p>
          <a:p>
            <a:pPr algn="l"/>
            <a:r>
              <a:rPr lang="en-GB" b="1" i="0" dirty="0">
                <a:solidFill>
                  <a:srgbClr val="7030A0"/>
                </a:solidFill>
                <a:effectLst/>
                <a:latin typeface="Söhne"/>
              </a:rPr>
              <a:t>Flexibility:</a:t>
            </a:r>
            <a:endParaRPr lang="en-GB" b="0" i="0" dirty="0">
              <a:solidFill>
                <a:srgbClr val="7030A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Adaptable Boards: Customize boards to fit your workflow.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700" b="0" i="0" dirty="0">
                <a:solidFill>
                  <a:srgbClr val="A216DA"/>
                </a:solidFill>
                <a:effectLst/>
                <a:latin typeface="Söhne"/>
              </a:rPr>
              <a:t>Integration: Connect Trello with other tools for enhanced functionality</a:t>
            </a:r>
            <a:r>
              <a:rPr lang="en-GB" b="0" i="0" dirty="0">
                <a:solidFill>
                  <a:srgbClr val="A216DA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pic>
        <p:nvPicPr>
          <p:cNvPr id="11" name="Picture Placeholder 10" descr="A computer with many icons&#10;&#10;Description automatically generated">
            <a:extLst>
              <a:ext uri="{FF2B5EF4-FFF2-40B4-BE49-F238E27FC236}">
                <a16:creationId xmlns:a16="http://schemas.microsoft.com/office/drawing/2014/main" id="{548590A9-B798-6B33-2669-66142F280F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1186" r="41186"/>
          <a:stretch>
            <a:fillRect/>
          </a:stretch>
        </p:blipFill>
        <p:spPr/>
      </p:pic>
      <p:pic>
        <p:nvPicPr>
          <p:cNvPr id="17" name="Picture Placeholder 16" descr="A computer with many icons&#10;&#10;Description automatically generated">
            <a:extLst>
              <a:ext uri="{FF2B5EF4-FFF2-40B4-BE49-F238E27FC236}">
                <a16:creationId xmlns:a16="http://schemas.microsoft.com/office/drawing/2014/main" id="{F2CEB986-1BE5-70E0-16D3-B0DDDB8838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8889" r="38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{6742DB39-E2CA-4206-B999-BCDBD7BBB5CD}tf22750164_win32</Template>
  <TotalTime>239</TotalTime>
  <Words>698</Words>
  <Application>Microsoft Office PowerPoint</Application>
  <PresentationFormat>Widescreen</PresentationFormat>
  <Paragraphs>114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Meiryo</vt:lpstr>
      <vt:lpstr>Arial</vt:lpstr>
      <vt:lpstr>Calibri</vt:lpstr>
      <vt:lpstr>Corbel</vt:lpstr>
      <vt:lpstr>Google Sans</vt:lpstr>
      <vt:lpstr>Söhne</vt:lpstr>
      <vt:lpstr>SketchLinesVTI</vt:lpstr>
      <vt:lpstr>TRELLO</vt:lpstr>
      <vt:lpstr>INDEX:</vt:lpstr>
      <vt:lpstr>Introduction</vt:lpstr>
      <vt:lpstr>Why Trello?</vt:lpstr>
      <vt:lpstr>Key  Components Of Trello:</vt:lpstr>
      <vt:lpstr>How TRELLO works?</vt:lpstr>
      <vt:lpstr>Trello’s Potential Application:</vt:lpstr>
      <vt:lpstr>Collaborative Features:</vt:lpstr>
      <vt:lpstr>Benefits of using TRELLO:</vt:lpstr>
      <vt:lpstr>Mobile Accessiblity:</vt:lpstr>
      <vt:lpstr>Summary</vt:lpstr>
      <vt:lpstr>Q/A</vt:lpstr>
      <vt:lpstr>Team:</vt:lpstr>
      <vt:lpstr>Thank You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TRELLO</dc:title>
  <dc:creator>ayesha najeeb</dc:creator>
  <cp:lastModifiedBy>Mustafa Malik</cp:lastModifiedBy>
  <cp:revision>2</cp:revision>
  <dcterms:created xsi:type="dcterms:W3CDTF">2023-11-26T13:27:07Z</dcterms:created>
  <dcterms:modified xsi:type="dcterms:W3CDTF">2023-12-10T22:24:00Z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